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67" r:id="rId3"/>
    <p:sldId id="257" r:id="rId4"/>
    <p:sldId id="258" r:id="rId5"/>
    <p:sldId id="280" r:id="rId6"/>
    <p:sldId id="283" r:id="rId7"/>
    <p:sldId id="284" r:id="rId8"/>
    <p:sldId id="282" r:id="rId9"/>
    <p:sldId id="285" r:id="rId10"/>
    <p:sldId id="286" r:id="rId11"/>
    <p:sldId id="287" r:id="rId12"/>
    <p:sldId id="259" r:id="rId13"/>
    <p:sldId id="260" r:id="rId14"/>
    <p:sldId id="268" r:id="rId15"/>
    <p:sldId id="261" r:id="rId16"/>
    <p:sldId id="269" r:id="rId17"/>
    <p:sldId id="262" r:id="rId18"/>
    <p:sldId id="270" r:id="rId19"/>
    <p:sldId id="278" r:id="rId20"/>
    <p:sldId id="271" r:id="rId21"/>
    <p:sldId id="264" r:id="rId22"/>
    <p:sldId id="272" r:id="rId23"/>
    <p:sldId id="265" r:id="rId24"/>
    <p:sldId id="273" r:id="rId25"/>
    <p:sldId id="266" r:id="rId26"/>
    <p:sldId id="274" r:id="rId27"/>
    <p:sldId id="275" r:id="rId28"/>
    <p:sldId id="292" r:id="rId29"/>
    <p:sldId id="288" r:id="rId30"/>
    <p:sldId id="289" r:id="rId31"/>
    <p:sldId id="290" r:id="rId32"/>
    <p:sldId id="279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20FB83F5-40F8-4E6B-859E-0D7F0565189E}">
          <p14:sldIdLst>
            <p14:sldId id="256"/>
            <p14:sldId id="267"/>
            <p14:sldId id="257"/>
            <p14:sldId id="258"/>
            <p14:sldId id="280"/>
            <p14:sldId id="283"/>
            <p14:sldId id="284"/>
            <p14:sldId id="282"/>
            <p14:sldId id="285"/>
            <p14:sldId id="286"/>
            <p14:sldId id="287"/>
            <p14:sldId id="259"/>
            <p14:sldId id="260"/>
            <p14:sldId id="268"/>
            <p14:sldId id="261"/>
            <p14:sldId id="269"/>
            <p14:sldId id="262"/>
            <p14:sldId id="270"/>
            <p14:sldId id="278"/>
            <p14:sldId id="271"/>
            <p14:sldId id="264"/>
            <p14:sldId id="272"/>
            <p14:sldId id="265"/>
            <p14:sldId id="273"/>
            <p14:sldId id="266"/>
            <p14:sldId id="274"/>
            <p14:sldId id="275"/>
            <p14:sldId id="292"/>
            <p14:sldId id="288"/>
            <p14:sldId id="289"/>
            <p14:sldId id="290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86375" autoAdjust="0"/>
  </p:normalViewPr>
  <p:slideViewPr>
    <p:cSldViewPr>
      <p:cViewPr varScale="1">
        <p:scale>
          <a:sx n="61" d="100"/>
          <a:sy n="61" d="100"/>
        </p:scale>
        <p:origin x="76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359B-21A4-4EA5-90CD-BD23814DBB23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07EAB6-45A0-4938-98D1-4B19BFC0A4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313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7EAB6-45A0-4938-98D1-4B19BFC0A41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215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B6645-1E01-41D5-A039-13517DBADBF4}" type="datetimeFigureOut">
              <a:rPr lang="en-US" smtClean="0"/>
              <a:pPr/>
              <a:t>09-Oct-17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7404A-8663-44CA-B253-C9DDAF3A0BD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09600"/>
            <a:ext cx="6781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5334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 to our English class!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457200" y="1066800"/>
            <a:ext cx="8458200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Unit 3: </a:t>
            </a:r>
            <a:r>
              <a:rPr kumimoji="0" lang="vi-VN" sz="36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gerunds and infinitives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le 7"/>
          <p:cNvSpPr txBox="1">
            <a:spLocks/>
          </p:cNvSpPr>
          <p:nvPr/>
        </p:nvSpPr>
        <p:spPr>
          <a:xfrm>
            <a:off x="2438399" y="2362200"/>
            <a:ext cx="4572001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LESSON REVIEW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http://www.univ-great-turning.org/wp-content/uploads/2013/10/problem-solv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3505200"/>
            <a:ext cx="4191000" cy="3124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066800"/>
            <a:ext cx="7467600" cy="68579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vi-VN" sz="2600" dirty="0" smtClean="0"/>
              <a:t>   </a:t>
            </a:r>
            <a:r>
              <a:rPr lang="en-US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Task 1:</a:t>
            </a:r>
            <a:r>
              <a:rPr lang="en-US" sz="2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vi-VN" sz="2600" b="1" dirty="0" smtClean="0">
                <a:solidFill>
                  <a:schemeClr val="accent2">
                    <a:lumMod val="75000"/>
                  </a:schemeClr>
                </a:solidFill>
              </a:rPr>
              <a:t>Put the following words into the correct column</a:t>
            </a:r>
            <a:r>
              <a:rPr lang="en-US" sz="2600" b="1" dirty="0" smtClean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vi-VN" sz="2600" b="1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</a:p>
          <a:p>
            <a:endParaRPr lang="en-US" dirty="0"/>
          </a:p>
        </p:txBody>
      </p:sp>
      <p:sp>
        <p:nvSpPr>
          <p:cNvPr id="4" name="Title 7"/>
          <p:cNvSpPr>
            <a:spLocks noGrp="1"/>
          </p:cNvSpPr>
          <p:nvPr>
            <p:ph type="title"/>
          </p:nvPr>
        </p:nvSpPr>
        <p:spPr>
          <a:xfrm rot="953716">
            <a:off x="7455415" y="215735"/>
            <a:ext cx="1648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Unit 3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" name="Title 7"/>
          <p:cNvSpPr txBox="1">
            <a:spLocks/>
          </p:cNvSpPr>
          <p:nvPr/>
        </p:nvSpPr>
        <p:spPr>
          <a:xfrm>
            <a:off x="3124200" y="355312"/>
            <a:ext cx="32004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REVIEW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62000" y="2286000"/>
            <a:ext cx="8001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09600" y="1752600"/>
            <a:ext cx="8001000" cy="152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avoid</a:t>
            </a:r>
            <a:r>
              <a:rPr kumimoji="0" lang="vi-VN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hate        remember   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fail           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finish</a:t>
            </a:r>
            <a:endParaRPr kumimoji="0" lang="vi-VN" sz="2400" b="1" i="0" u="none" strike="noStrike" kern="1200" cap="none" spc="0" normalizeH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vi-VN" sz="2400" b="1" baseline="0" dirty="0" smtClean="0">
                <a:solidFill>
                  <a:srgbClr val="7030A0"/>
                </a:solidFill>
              </a:rPr>
              <a:t>    agree</a:t>
            </a:r>
            <a:r>
              <a:rPr lang="vi-VN" sz="2400" b="1" dirty="0" smtClean="0">
                <a:solidFill>
                  <a:srgbClr val="7030A0"/>
                </a:solidFill>
              </a:rPr>
              <a:t>        deny       mind             forget       like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try</a:t>
            </a:r>
            <a:r>
              <a:rPr kumimoji="0" lang="vi-VN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hope       prefer           decide      begin   </a:t>
            </a:r>
            <a:endParaRPr kumimoji="0" lang="vi-VN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38200" y="4114800"/>
            <a:ext cx="8001000" cy="6857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989508"/>
              </p:ext>
            </p:extLst>
          </p:nvPr>
        </p:nvGraphicFramePr>
        <p:xfrm>
          <a:off x="228600" y="3505200"/>
          <a:ext cx="8686800" cy="2709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8450"/>
                <a:gridCol w="1651000"/>
                <a:gridCol w="1657350"/>
                <a:gridCol w="1828800"/>
                <a:gridCol w="1981200"/>
              </a:tblGrid>
              <a:tr h="1430905">
                <a:tc>
                  <a:txBody>
                    <a:bodyPr/>
                    <a:lstStyle/>
                    <a:p>
                      <a:endParaRPr lang="vi-VN" dirty="0" smtClean="0">
                        <a:solidFill>
                          <a:srgbClr val="FFFF00"/>
                        </a:solidFill>
                      </a:endParaRPr>
                    </a:p>
                    <a:p>
                      <a:pPr algn="ctr"/>
                      <a:r>
                        <a:rPr lang="vi-VN" sz="2000" baseline="0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vi-VN" sz="2000" baseline="0" dirty="0" smtClean="0">
                          <a:solidFill>
                            <a:srgbClr val="FFFF00"/>
                          </a:solidFill>
                        </a:rPr>
                        <a:t>+</a:t>
                      </a:r>
                      <a:r>
                        <a:rPr lang="vi-VN" sz="2000" dirty="0" smtClean="0">
                          <a:solidFill>
                            <a:srgbClr val="FFFF00"/>
                          </a:solidFill>
                        </a:rPr>
                        <a:t> V-ing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>
                        <a:solidFill>
                          <a:srgbClr val="FFFF00"/>
                        </a:solidFill>
                      </a:endParaRPr>
                    </a:p>
                    <a:p>
                      <a:pPr algn="ctr"/>
                      <a:r>
                        <a:rPr lang="vi-VN" dirty="0" smtClean="0">
                          <a:solidFill>
                            <a:srgbClr val="FFFF00"/>
                          </a:solidFill>
                        </a:rPr>
                        <a:t>+  </a:t>
                      </a:r>
                      <a:r>
                        <a:rPr lang="vi-VN" sz="2000" dirty="0" smtClean="0">
                          <a:solidFill>
                            <a:srgbClr val="FFFF00"/>
                          </a:solidFill>
                        </a:rPr>
                        <a:t>to-infinitive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>
                        <a:solidFill>
                          <a:srgbClr val="FFFF00"/>
                        </a:solidFill>
                      </a:endParaRPr>
                    </a:p>
                    <a:p>
                      <a:pPr algn="ctr"/>
                      <a:r>
                        <a:rPr lang="vi-VN" sz="2000" dirty="0" smtClean="0">
                          <a:solidFill>
                            <a:srgbClr val="FFFF00"/>
                          </a:solidFill>
                        </a:rPr>
                        <a:t> +</a:t>
                      </a:r>
                      <a:r>
                        <a:rPr lang="vi-VN" sz="2000" baseline="0" dirty="0" smtClean="0">
                          <a:solidFill>
                            <a:srgbClr val="FFFF00"/>
                          </a:solidFill>
                        </a:rPr>
                        <a:t> sb + to_infinitive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vi-VN" dirty="0" smtClean="0">
                        <a:solidFill>
                          <a:srgbClr val="FFFF00"/>
                        </a:solidFill>
                      </a:endParaRPr>
                    </a:p>
                    <a:p>
                      <a:pPr algn="l"/>
                      <a:r>
                        <a:rPr lang="vi-VN" sz="2000" dirty="0" smtClean="0">
                          <a:solidFill>
                            <a:srgbClr val="FFFF00"/>
                          </a:solidFill>
                        </a:rPr>
                        <a:t>+ V-ing/</a:t>
                      </a:r>
                      <a:r>
                        <a:rPr lang="vi-VN" sz="2000" baseline="0" dirty="0" smtClean="0">
                          <a:solidFill>
                            <a:srgbClr val="FFFF00"/>
                          </a:solidFill>
                        </a:rPr>
                        <a:t> to-infinitive (same meaning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>
                        <a:solidFill>
                          <a:srgbClr val="FFFF00"/>
                        </a:solidFill>
                      </a:endParaRPr>
                    </a:p>
                    <a:p>
                      <a:r>
                        <a:rPr lang="vi-VN" dirty="0" smtClean="0">
                          <a:solidFill>
                            <a:srgbClr val="FFFF00"/>
                          </a:solidFill>
                        </a:rPr>
                        <a:t>+</a:t>
                      </a:r>
                      <a:r>
                        <a:rPr lang="vi-VN" baseline="0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vi-VN" sz="2000" baseline="0" dirty="0" smtClean="0">
                          <a:solidFill>
                            <a:srgbClr val="FFFF00"/>
                          </a:solidFill>
                        </a:rPr>
                        <a:t>V-ing/ to-infinitive (different meaning)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112439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0" y="609600"/>
            <a:ext cx="1295400" cy="1066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4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4677396"/>
              </p:ext>
            </p:extLst>
          </p:nvPr>
        </p:nvGraphicFramePr>
        <p:xfrm>
          <a:off x="533400" y="1295400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600200"/>
                <a:gridCol w="1813560"/>
                <a:gridCol w="1645920"/>
                <a:gridCol w="1645920"/>
              </a:tblGrid>
              <a:tr h="1285998">
                <a:tc>
                  <a:txBody>
                    <a:bodyPr/>
                    <a:lstStyle/>
                    <a:p>
                      <a:endParaRPr lang="vi-VN" dirty="0" smtClean="0">
                        <a:solidFill>
                          <a:srgbClr val="FFFF00"/>
                        </a:solidFill>
                      </a:endParaRPr>
                    </a:p>
                    <a:p>
                      <a:pPr algn="ctr"/>
                      <a:r>
                        <a:rPr lang="vi-VN" sz="2400" dirty="0" smtClean="0">
                          <a:solidFill>
                            <a:srgbClr val="FFFF00"/>
                          </a:solidFill>
                        </a:rPr>
                        <a:t>+</a:t>
                      </a:r>
                      <a:r>
                        <a:rPr lang="vi-VN" sz="2400" baseline="0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vi-VN" sz="2000" baseline="0" dirty="0" smtClean="0">
                          <a:solidFill>
                            <a:srgbClr val="FFFF00"/>
                          </a:solidFill>
                        </a:rPr>
                        <a:t>V-ing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>
                        <a:solidFill>
                          <a:srgbClr val="FFFF00"/>
                        </a:solidFill>
                      </a:endParaRPr>
                    </a:p>
                    <a:p>
                      <a:r>
                        <a:rPr lang="vi-VN" sz="2000" dirty="0" smtClean="0">
                          <a:solidFill>
                            <a:srgbClr val="FFFF00"/>
                          </a:solidFill>
                        </a:rPr>
                        <a:t>+ to-infinitive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 smtClean="0">
                        <a:solidFill>
                          <a:srgbClr val="FFFF00"/>
                        </a:solidFill>
                      </a:endParaRPr>
                    </a:p>
                    <a:p>
                      <a:r>
                        <a:rPr lang="vi-VN" dirty="0" smtClean="0">
                          <a:solidFill>
                            <a:srgbClr val="FFFF00"/>
                          </a:solidFill>
                        </a:rPr>
                        <a:t>  </a:t>
                      </a:r>
                      <a:r>
                        <a:rPr lang="vi-VN" sz="2000" dirty="0" smtClean="0">
                          <a:solidFill>
                            <a:srgbClr val="FFFF00"/>
                          </a:solidFill>
                        </a:rPr>
                        <a:t>+ sb + to-infinitive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dirty="0" smtClean="0">
                          <a:solidFill>
                            <a:srgbClr val="FFFF00"/>
                          </a:solidFill>
                        </a:rPr>
                        <a:t>+ V-ing/ to_ infinitive (same meaning)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dirty="0" smtClean="0">
                          <a:solidFill>
                            <a:srgbClr val="FFFF00"/>
                          </a:solidFill>
                        </a:rPr>
                        <a:t>+ V-ing/ to-infinitive (different meaning)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351460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avoid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deny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mind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finish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agree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decide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fail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hope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expect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want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would like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expect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want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ask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would</a:t>
                      </a:r>
                      <a:r>
                        <a:rPr lang="vi-VN" sz="2400" baseline="0" dirty="0" smtClean="0"/>
                        <a:t> like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begin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hate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like</a:t>
                      </a:r>
                    </a:p>
                    <a:p>
                      <a:r>
                        <a:rPr lang="vi-VN" sz="2400" dirty="0" smtClean="0"/>
                        <a:t>prefer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 try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remember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vi-VN" sz="2400" dirty="0" smtClean="0"/>
                        <a:t> forget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0" y="0"/>
            <a:ext cx="1371600" cy="967326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49364"/>
            <a:ext cx="1066800" cy="1052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7"/>
          <p:cNvSpPr txBox="1">
            <a:spLocks/>
          </p:cNvSpPr>
          <p:nvPr/>
        </p:nvSpPr>
        <p:spPr>
          <a:xfrm>
            <a:off x="3367454" y="382551"/>
            <a:ext cx="2690446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REVIEW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54623" y="1295400"/>
            <a:ext cx="8763000" cy="5410200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400" dirty="0" smtClean="0"/>
              <a:t>On the way home we stopped .............(buy) </a:t>
            </a:r>
            <a:r>
              <a:rPr lang="en-US" sz="2400" dirty="0" smtClean="0"/>
              <a:t> </a:t>
            </a:r>
            <a:r>
              <a:rPr lang="vi-VN" sz="2400" dirty="0" smtClean="0"/>
              <a:t>a </a:t>
            </a:r>
            <a:r>
              <a:rPr lang="en-US" sz="2400" dirty="0" smtClean="0"/>
              <a:t>news</a:t>
            </a:r>
            <a:r>
              <a:rPr lang="vi-VN" sz="2400" dirty="0" smtClean="0"/>
              <a:t>paper.</a:t>
            </a:r>
            <a:endParaRPr lang="en-US" sz="2400" dirty="0" smtClean="0"/>
          </a:p>
          <a:p>
            <a:pPr marL="514350" lvl="0" indent="-514350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you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please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stop.. …...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(whistle)?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It’s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driving me mad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!</a:t>
            </a:r>
            <a:endParaRPr lang="vi-VN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400" dirty="0" smtClean="0"/>
              <a:t>“ I can’t reach the shelf.</a:t>
            </a:r>
            <a:r>
              <a:rPr lang="en-US" sz="2400" dirty="0" smtClean="0"/>
              <a:t>”</a:t>
            </a:r>
            <a:r>
              <a:rPr lang="vi-VN" sz="2400" dirty="0" smtClean="0"/>
              <a:t> “ Why don’t you try ..........(stand) on a chair?</a:t>
            </a:r>
            <a:r>
              <a:rPr lang="en-US" sz="2400" dirty="0" smtClean="0"/>
              <a:t>”</a:t>
            </a:r>
            <a:endParaRPr lang="vi-VN" sz="2400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400" dirty="0" smtClean="0"/>
              <a:t>Please try not .............(annoy) </a:t>
            </a:r>
            <a:r>
              <a:rPr lang="en-US" sz="2400" dirty="0" smtClean="0"/>
              <a:t> </a:t>
            </a:r>
            <a:r>
              <a:rPr lang="vi-VN" sz="2400" dirty="0" smtClean="0"/>
              <a:t>your brother</a:t>
            </a:r>
            <a:r>
              <a:rPr lang="en-US" sz="2400" dirty="0" smtClean="0"/>
              <a:t>!</a:t>
            </a:r>
            <a:endParaRPr lang="vi-VN" sz="2400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vi-VN" sz="2400" dirty="0" smtClean="0"/>
              <a:t>Did you remember ..............(send) mum some flowers on Mothers’ day?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/>
              <a:t>He </a:t>
            </a:r>
            <a:r>
              <a:rPr lang="vi-VN" sz="2400" dirty="0" smtClean="0"/>
              <a:t> remember</a:t>
            </a:r>
            <a:r>
              <a:rPr lang="en-US" sz="2400" dirty="0" smtClean="0"/>
              <a:t>s</a:t>
            </a:r>
            <a:r>
              <a:rPr lang="vi-VN" sz="2400" dirty="0" smtClean="0"/>
              <a:t> ................(play) in that park when </a:t>
            </a:r>
            <a:r>
              <a:rPr lang="en-US" sz="2400" dirty="0" smtClean="0"/>
              <a:t>he</a:t>
            </a:r>
            <a:r>
              <a:rPr lang="vi-VN" sz="2400" dirty="0" smtClean="0"/>
              <a:t> was little. </a:t>
            </a:r>
          </a:p>
          <a:p>
            <a:endParaRPr lang="en-US" sz="24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US" sz="2400" b="1" dirty="0" smtClean="0">
                <a:solidFill>
                  <a:srgbClr val="C00000"/>
                </a:solidFill>
              </a:rPr>
              <a:t>Task 2:  </a:t>
            </a:r>
            <a:r>
              <a:rPr lang="vi-VN" sz="2400" b="1" dirty="0" smtClean="0">
                <a:solidFill>
                  <a:srgbClr val="C00000"/>
                </a:solidFill>
              </a:rPr>
              <a:t>Complete the sentences with the infinitives or –ing form</a:t>
            </a:r>
            <a:r>
              <a:rPr lang="en-US" sz="2400" b="1" dirty="0" smtClean="0">
                <a:solidFill>
                  <a:srgbClr val="C00000"/>
                </a:solidFill>
              </a:rPr>
              <a:t>s</a:t>
            </a:r>
            <a:r>
              <a:rPr lang="vi-VN" sz="2400" b="1" dirty="0" smtClean="0">
                <a:solidFill>
                  <a:srgbClr val="C00000"/>
                </a:solidFill>
              </a:rPr>
              <a:t> of the verbs in brackets: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3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1. </a:t>
            </a:r>
            <a:r>
              <a:rPr lang="vi-VN" dirty="0" smtClean="0"/>
              <a:t>On </a:t>
            </a:r>
            <a:r>
              <a:rPr lang="vi-VN" dirty="0"/>
              <a:t>the way home we stopped </a:t>
            </a:r>
            <a:r>
              <a:rPr lang="vi-VN" dirty="0" smtClean="0"/>
              <a:t>..........(</a:t>
            </a:r>
            <a:r>
              <a:rPr lang="vi-VN" dirty="0"/>
              <a:t>buy) </a:t>
            </a:r>
            <a:r>
              <a:rPr lang="en-US" dirty="0"/>
              <a:t> </a:t>
            </a:r>
            <a:r>
              <a:rPr lang="vi-VN" dirty="0"/>
              <a:t>a </a:t>
            </a:r>
            <a:r>
              <a:rPr lang="en-US" dirty="0" smtClean="0"/>
              <a:t>news</a:t>
            </a:r>
            <a:r>
              <a:rPr lang="vi-VN" dirty="0" smtClean="0"/>
              <a:t>paper</a:t>
            </a:r>
            <a:r>
              <a:rPr lang="vi-VN" dirty="0"/>
              <a:t>.</a:t>
            </a:r>
            <a:endParaRPr lang="en-US" dirty="0"/>
          </a:p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971800"/>
            <a:ext cx="31623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0" y="304800"/>
            <a:ext cx="1447800" cy="11430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20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20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4991">
            <a:off x="1233493" y="3263506"/>
            <a:ext cx="2751999" cy="1939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400800" y="1676400"/>
            <a:ext cx="2145323" cy="523220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  </a:t>
            </a:r>
            <a:r>
              <a:rPr lang="vi-VN" sz="2800" b="1" dirty="0" smtClean="0">
                <a:solidFill>
                  <a:srgbClr val="FF0000"/>
                </a:solidFill>
              </a:rPr>
              <a:t>to buy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2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55057"/>
            <a:ext cx="8229600" cy="4525963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2. Can </a:t>
            </a:r>
            <a:r>
              <a:rPr lang="en-US" dirty="0">
                <a:latin typeface="Arial" pitchFamily="34" charset="0"/>
                <a:cs typeface="Arial" pitchFamily="34" charset="0"/>
              </a:rPr>
              <a:t>you please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stop ...... </a:t>
            </a:r>
            <a:r>
              <a:rPr lang="en-US" dirty="0">
                <a:latin typeface="Arial" pitchFamily="34" charset="0"/>
                <a:cs typeface="Arial" pitchFamily="34" charset="0"/>
              </a:rPr>
              <a:t>(whistle)?  It’s driving me mad!</a:t>
            </a:r>
            <a:endParaRPr lang="vi-VN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32238" y="152400"/>
            <a:ext cx="1491762" cy="8382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20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20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682424"/>
            <a:ext cx="1828800" cy="356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505201"/>
            <a:ext cx="1631778" cy="1879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606224"/>
            <a:ext cx="2362200" cy="343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20639" y="5519410"/>
            <a:ext cx="2247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whistle </a:t>
            </a:r>
            <a:r>
              <a:rPr lang="en-US" sz="3200" i="1" dirty="0" smtClean="0">
                <a:solidFill>
                  <a:srgbClr val="C00000"/>
                </a:solidFill>
              </a:rPr>
              <a:t>(v)</a:t>
            </a:r>
            <a:endParaRPr lang="en-US" sz="3200" i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48200" y="1263160"/>
            <a:ext cx="2133600" cy="584775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whistling</a:t>
            </a:r>
            <a:endParaRPr lang="en-US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46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 </a:t>
            </a:r>
            <a:r>
              <a:rPr lang="vi-VN" dirty="0" smtClean="0"/>
              <a:t>“ I can’t reach </a:t>
            </a:r>
            <a:r>
              <a:rPr lang="vi-VN" dirty="0"/>
              <a:t>the </a:t>
            </a:r>
            <a:r>
              <a:rPr lang="vi-VN" dirty="0" smtClean="0"/>
              <a:t>shelf.</a:t>
            </a:r>
            <a:r>
              <a:rPr lang="en-US" dirty="0" smtClean="0"/>
              <a:t>”</a:t>
            </a:r>
            <a:r>
              <a:rPr lang="vi-VN" dirty="0" smtClean="0"/>
              <a:t> </a:t>
            </a:r>
            <a:r>
              <a:rPr lang="vi-VN" dirty="0"/>
              <a:t>“ Why don’t you try ..........(stand) on </a:t>
            </a:r>
            <a:r>
              <a:rPr lang="vi-VN" dirty="0" smtClean="0"/>
              <a:t>a </a:t>
            </a:r>
            <a:r>
              <a:rPr lang="vi-VN" dirty="0"/>
              <a:t>chair</a:t>
            </a:r>
            <a:r>
              <a:rPr lang="vi-VN" dirty="0" smtClean="0"/>
              <a:t>?</a:t>
            </a:r>
            <a:r>
              <a:rPr lang="en-US" dirty="0" smtClean="0"/>
              <a:t>”</a:t>
            </a:r>
            <a:endParaRPr lang="vi-VN" dirty="0"/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667000"/>
            <a:ext cx="3548134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38100" y="76200"/>
            <a:ext cx="1409700" cy="1066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20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20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47800" y="1735015"/>
            <a:ext cx="2133600" cy="584775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3200" b="1" dirty="0" smtClean="0">
                <a:solidFill>
                  <a:srgbClr val="FF0000"/>
                </a:solidFill>
              </a:rPr>
              <a:t>standing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945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038" y="1117311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4. </a:t>
            </a:r>
            <a:r>
              <a:rPr lang="vi-VN" dirty="0" smtClean="0"/>
              <a:t>Please </a:t>
            </a:r>
            <a:r>
              <a:rPr lang="vi-VN" dirty="0"/>
              <a:t>try not </a:t>
            </a:r>
            <a:r>
              <a:rPr lang="vi-VN" dirty="0" smtClean="0"/>
              <a:t>..........(</a:t>
            </a:r>
            <a:r>
              <a:rPr lang="vi-VN" dirty="0"/>
              <a:t>annoy) </a:t>
            </a:r>
            <a:r>
              <a:rPr lang="en-US" dirty="0"/>
              <a:t> </a:t>
            </a:r>
            <a:r>
              <a:rPr lang="vi-VN" dirty="0"/>
              <a:t>your </a:t>
            </a:r>
            <a:r>
              <a:rPr lang="vi-VN" dirty="0" smtClean="0"/>
              <a:t>brother</a:t>
            </a:r>
            <a:r>
              <a:rPr lang="en-US" dirty="0" smtClean="0"/>
              <a:t>!</a:t>
            </a:r>
            <a:endParaRPr lang="vi-VN" dirty="0"/>
          </a:p>
          <a:p>
            <a:endParaRPr lang="en-US" dirty="0"/>
          </a:p>
        </p:txBody>
      </p:sp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32238" y="228600"/>
            <a:ext cx="1491762" cy="8382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20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20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008" y="2025161"/>
            <a:ext cx="1796562" cy="2772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953000" y="4862146"/>
            <a:ext cx="312420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They are </a:t>
            </a:r>
            <a:r>
              <a:rPr lang="en-US" sz="2800" i="1" dirty="0" smtClean="0">
                <a:solidFill>
                  <a:srgbClr val="C00000"/>
                </a:solidFill>
              </a:rPr>
              <a:t>annoyed</a:t>
            </a:r>
            <a:r>
              <a:rPr lang="en-US" sz="2800" dirty="0" smtClean="0">
                <a:solidFill>
                  <a:srgbClr val="C00000"/>
                </a:solidFill>
              </a:rPr>
              <a:t>.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399" y="5484240"/>
            <a:ext cx="7599485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</a:rPr>
              <a:t>annoy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i="1" dirty="0" smtClean="0">
                <a:solidFill>
                  <a:srgbClr val="C00000"/>
                </a:solidFill>
              </a:rPr>
              <a:t>(v):  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</a:rPr>
              <a:t>make </a:t>
            </a:r>
            <a:r>
              <a:rPr lang="en-US" sz="2800" i="1" dirty="0" err="1" smtClean="0">
                <a:solidFill>
                  <a:schemeClr val="accent1">
                    <a:lumMod val="50000"/>
                  </a:schemeClr>
                </a:solidFill>
              </a:rPr>
              <a:t>sb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</a:rPr>
              <a:t> slightly angry </a:t>
            </a:r>
          </a:p>
          <a:p>
            <a:r>
              <a:rPr lang="en-US" sz="3200" dirty="0" smtClean="0">
                <a:solidFill>
                  <a:srgbClr val="C00000"/>
                </a:solidFill>
                <a:sym typeface="Wingdings" pitchFamily="2" charset="2"/>
              </a:rPr>
              <a:t> </a:t>
            </a:r>
            <a:r>
              <a:rPr lang="en-US" sz="3200" dirty="0" smtClean="0">
                <a:solidFill>
                  <a:srgbClr val="7030A0"/>
                </a:solidFill>
                <a:sym typeface="Wingdings" pitchFamily="2" charset="2"/>
              </a:rPr>
              <a:t>annoyed, annoying </a:t>
            </a:r>
            <a:r>
              <a:rPr lang="en-US" sz="3200" i="1" dirty="0" smtClean="0">
                <a:solidFill>
                  <a:srgbClr val="C00000"/>
                </a:solidFill>
                <a:sym typeface="Wingdings" pitchFamily="2" charset="2"/>
              </a:rPr>
              <a:t>(</a:t>
            </a:r>
            <a:r>
              <a:rPr lang="en-US" sz="3200" i="1" dirty="0" err="1" smtClean="0">
                <a:solidFill>
                  <a:srgbClr val="C00000"/>
                </a:solidFill>
                <a:sym typeface="Wingdings" pitchFamily="2" charset="2"/>
              </a:rPr>
              <a:t>adj</a:t>
            </a:r>
            <a:r>
              <a:rPr lang="en-US" sz="3200" i="1" dirty="0" smtClean="0">
                <a:solidFill>
                  <a:srgbClr val="C00000"/>
                </a:solidFill>
                <a:sym typeface="Wingdings" pitchFamily="2" charset="2"/>
              </a:rPr>
              <a:t>)</a:t>
            </a:r>
            <a:endParaRPr lang="en-US" sz="3200" i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01208" y="1066800"/>
            <a:ext cx="2133600" cy="584775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3200" b="1" dirty="0" smtClean="0">
                <a:solidFill>
                  <a:srgbClr val="FF0000"/>
                </a:solidFill>
              </a:rPr>
              <a:t>to annoy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3915" y="4862146"/>
            <a:ext cx="3661996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The noise is annoying. 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19" y="1981201"/>
            <a:ext cx="2590800" cy="2793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062" y="2117094"/>
            <a:ext cx="2449015" cy="2771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915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3338"/>
            <a:ext cx="80772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5. </a:t>
            </a:r>
            <a:r>
              <a:rPr lang="vi-VN" dirty="0" smtClean="0"/>
              <a:t>Did </a:t>
            </a:r>
            <a:r>
              <a:rPr lang="vi-VN" dirty="0"/>
              <a:t>you remember </a:t>
            </a:r>
            <a:r>
              <a:rPr lang="vi-VN" dirty="0" smtClean="0"/>
              <a:t>............(</a:t>
            </a:r>
            <a:r>
              <a:rPr lang="vi-VN" dirty="0"/>
              <a:t>send) mum some flowers on Mothers’ day?</a:t>
            </a:r>
          </a:p>
          <a:p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884" y="2177562"/>
            <a:ext cx="3449516" cy="437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38100" y="76200"/>
            <a:ext cx="1295400" cy="8382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52242" y="1137133"/>
            <a:ext cx="2149720" cy="584775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lang="vi-VN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end</a:t>
            </a:r>
            <a:endParaRPr lang="en-US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457200" y="3048000"/>
            <a:ext cx="4765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solidFill>
                  <a:srgbClr val="C00000"/>
                </a:solidFill>
              </a:rPr>
              <a:t>r</a:t>
            </a:r>
            <a:r>
              <a:rPr lang="en-US" sz="3200" b="1" u="sng" dirty="0" smtClean="0">
                <a:solidFill>
                  <a:srgbClr val="C00000"/>
                </a:solidFill>
              </a:rPr>
              <a:t>emember</a:t>
            </a:r>
            <a:r>
              <a:rPr lang="en-US" sz="3200" dirty="0" smtClean="0"/>
              <a:t>   </a:t>
            </a:r>
            <a:r>
              <a:rPr lang="en-US" sz="3200" dirty="0" smtClean="0">
                <a:solidFill>
                  <a:srgbClr val="0070C0"/>
                </a:solidFill>
              </a:rPr>
              <a:t>+ </a:t>
            </a:r>
            <a:r>
              <a:rPr lang="en-US" sz="3200" b="1" u="sng" dirty="0" smtClean="0">
                <a:solidFill>
                  <a:srgbClr val="0070C0"/>
                </a:solidFill>
              </a:rPr>
              <a:t>to - infinitive</a:t>
            </a:r>
            <a:endParaRPr lang="en-US" sz="3200" b="1" u="sng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6283" y="3571220"/>
            <a:ext cx="756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7030A0"/>
                </a:solidFill>
              </a:rPr>
              <a:t>1</a:t>
            </a:r>
            <a:r>
              <a:rPr lang="en-US" sz="3200" b="1" baseline="30000" dirty="0" smtClean="0">
                <a:solidFill>
                  <a:srgbClr val="7030A0"/>
                </a:solidFill>
              </a:rPr>
              <a:t>st</a:t>
            </a:r>
            <a:endParaRPr lang="en-US" sz="3200" b="1" baseline="30000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9000" y="3632775"/>
            <a:ext cx="76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7030A0"/>
                </a:solidFill>
              </a:rPr>
              <a:t>2</a:t>
            </a:r>
            <a:r>
              <a:rPr lang="en-US" sz="3200" b="1" baseline="30000" dirty="0" smtClean="0">
                <a:solidFill>
                  <a:srgbClr val="7030A0"/>
                </a:solidFill>
              </a:rPr>
              <a:t>nd</a:t>
            </a:r>
            <a:endParaRPr lang="en-US" sz="3200" b="1" baseline="30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758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525963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6.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He</a:t>
            </a:r>
            <a:r>
              <a:rPr lang="vi-VN" dirty="0" smtClean="0"/>
              <a:t> remember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vi-VN" dirty="0" smtClean="0"/>
              <a:t> </a:t>
            </a:r>
            <a:r>
              <a:rPr lang="vi-VN" dirty="0"/>
              <a:t>................(play) in that park when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he</a:t>
            </a:r>
            <a:r>
              <a:rPr lang="vi-VN" dirty="0" smtClean="0"/>
              <a:t> </a:t>
            </a:r>
            <a:r>
              <a:rPr lang="vi-VN" dirty="0"/>
              <a:t>was little. </a:t>
            </a:r>
          </a:p>
          <a:p>
            <a:endParaRPr lang="en-US" dirty="0"/>
          </a:p>
        </p:txBody>
      </p:sp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5862" y="167054"/>
            <a:ext cx="1295400" cy="8382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5868" y="1251440"/>
            <a:ext cx="2286000" cy="523220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playing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352800"/>
            <a:ext cx="2760784" cy="3311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438" y="2080846"/>
            <a:ext cx="2993968" cy="1634583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 flipH="1">
            <a:off x="7079460" y="3573408"/>
            <a:ext cx="99060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past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flipH="1">
            <a:off x="3174022" y="5871726"/>
            <a:ext cx="99060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now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flipH="1">
            <a:off x="583223" y="2865262"/>
            <a:ext cx="3540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solidFill>
                  <a:srgbClr val="C00000"/>
                </a:solidFill>
              </a:rPr>
              <a:t>r</a:t>
            </a:r>
            <a:r>
              <a:rPr lang="en-US" sz="3200" b="1" u="sng" dirty="0" smtClean="0">
                <a:solidFill>
                  <a:srgbClr val="C00000"/>
                </a:solidFill>
              </a:rPr>
              <a:t>emember</a:t>
            </a:r>
            <a:r>
              <a:rPr lang="en-US" sz="2800" dirty="0" smtClean="0"/>
              <a:t>   </a:t>
            </a:r>
            <a:r>
              <a:rPr lang="en-US" sz="2800" dirty="0" smtClean="0">
                <a:solidFill>
                  <a:srgbClr val="0070C0"/>
                </a:solidFill>
              </a:rPr>
              <a:t>+ </a:t>
            </a:r>
            <a:r>
              <a:rPr lang="en-US" sz="2800" b="1" u="sng" dirty="0" smtClean="0">
                <a:solidFill>
                  <a:srgbClr val="0070C0"/>
                </a:solidFill>
              </a:rPr>
              <a:t>V-</a:t>
            </a:r>
            <a:r>
              <a:rPr lang="en-US" sz="2800" b="1" u="sng" dirty="0" err="1" smtClean="0">
                <a:solidFill>
                  <a:srgbClr val="0070C0"/>
                </a:solidFill>
              </a:rPr>
              <a:t>ing</a:t>
            </a:r>
            <a:endParaRPr lang="en-US" sz="2800" b="1" u="sng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4569" y="3367180"/>
            <a:ext cx="679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7030A0"/>
                </a:solidFill>
              </a:rPr>
              <a:t>1</a:t>
            </a:r>
            <a:r>
              <a:rPr lang="en-US" sz="3200" b="1" baseline="30000" dirty="0" smtClean="0">
                <a:solidFill>
                  <a:srgbClr val="7030A0"/>
                </a:solidFill>
              </a:rPr>
              <a:t>st</a:t>
            </a:r>
            <a:endParaRPr lang="en-US" sz="3200" b="1" baseline="30000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93178" y="3404131"/>
            <a:ext cx="76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7030A0"/>
                </a:solidFill>
              </a:rPr>
              <a:t>2</a:t>
            </a:r>
            <a:r>
              <a:rPr lang="en-US" sz="3200" b="1" baseline="30000" dirty="0" smtClean="0">
                <a:solidFill>
                  <a:srgbClr val="7030A0"/>
                </a:solidFill>
              </a:rPr>
              <a:t>nd</a:t>
            </a:r>
            <a:endParaRPr lang="en-US" sz="3200" b="1" baseline="30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51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219200"/>
            <a:ext cx="6248400" cy="792162"/>
          </a:xfrm>
        </p:spPr>
        <p:txBody>
          <a:bodyPr>
            <a:normAutofit/>
          </a:bodyPr>
          <a:lstStyle/>
          <a:p>
            <a:r>
              <a:rPr lang="vi-VN" sz="3600" b="1" dirty="0" smtClean="0">
                <a:solidFill>
                  <a:srgbClr val="FF0000"/>
                </a:solidFill>
              </a:rPr>
              <a:t>Part 5: Incomplete sentences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332037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 </a:t>
            </a:r>
            <a:endParaRPr lang="en-US" dirty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0" y="1752600"/>
            <a:ext cx="1524000" cy="1066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33400" y="2971800"/>
            <a:ext cx="8229600" cy="792162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techniques are used in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doing 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this part? 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4" descr="https://encrypted-tbn0.gstatic.com/images?q=tbn:ANd9GcTj42SxX9TgAq3H7MEoM9KxIrNMjy91bFU7ANtgtUMrdWDH4Bi9C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33321">
            <a:off x="4173630" y="4270241"/>
            <a:ext cx="1484765" cy="1881761"/>
          </a:xfrm>
          <a:prstGeom prst="rect">
            <a:avLst/>
          </a:prstGeom>
          <a:noFill/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838200" y="533400"/>
            <a:ext cx="73914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Unit 3: GERUNDS AND INFINITIVES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028700"/>
            <a:ext cx="891540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dirty="0" smtClean="0"/>
              <a:t> 1. We all look forward.................you very soon.</a:t>
            </a:r>
          </a:p>
          <a:p>
            <a:pPr>
              <a:buNone/>
            </a:pPr>
            <a:endParaRPr lang="vi-VN" sz="2800" dirty="0" smtClean="0"/>
          </a:p>
          <a:p>
            <a:pPr marL="514350" indent="-514350">
              <a:buNone/>
            </a:pPr>
            <a:r>
              <a:rPr lang="vi-VN" sz="2800" dirty="0" smtClean="0"/>
              <a:t>          </a:t>
            </a:r>
          </a:p>
          <a:p>
            <a:pPr marL="514350" indent="-514350">
              <a:buNone/>
            </a:pPr>
            <a:r>
              <a:rPr lang="vi-VN" sz="2800" dirty="0" smtClean="0"/>
              <a:t>          </a:t>
            </a:r>
            <a:r>
              <a:rPr lang="vi-VN" dirty="0" smtClean="0"/>
              <a:t>A. to see                    B. to seeing</a:t>
            </a:r>
          </a:p>
          <a:p>
            <a:pPr marL="514350" indent="-514350">
              <a:buNone/>
            </a:pPr>
            <a:r>
              <a:rPr lang="vi-VN" dirty="0" smtClean="0"/>
              <a:t>         C. </a:t>
            </a:r>
            <a:r>
              <a:rPr lang="vi-VN" dirty="0"/>
              <a:t>w</a:t>
            </a:r>
            <a:r>
              <a:rPr lang="vi-VN" dirty="0" smtClean="0"/>
              <a:t>ill see                  D. like seeing</a:t>
            </a:r>
          </a:p>
          <a:p>
            <a:pPr marL="514350" indent="-514350">
              <a:buNone/>
            </a:pPr>
            <a:endParaRPr lang="vi-VN" sz="2800" dirty="0"/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28600" y="304800"/>
            <a:ext cx="1754537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62851" y="1523999"/>
            <a:ext cx="1905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to + V-ing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209800" y="1524000"/>
            <a:ext cx="1905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5029200" y="2667000"/>
            <a:ext cx="2514600" cy="6096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dirty="0" smtClean="0">
                <a:solidFill>
                  <a:srgbClr val="FF0000"/>
                </a:solidFill>
              </a:rPr>
              <a:t>B. to seeing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9333">
            <a:off x="5053988" y="4373509"/>
            <a:ext cx="3744316" cy="1921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823" y="914400"/>
            <a:ext cx="8229600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2. She enjoys ................ in her free time.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      A. swim                     B. to swim</a:t>
            </a:r>
          </a:p>
          <a:p>
            <a:pPr marL="514350" indent="-514350">
              <a:buNone/>
            </a:pPr>
            <a:r>
              <a:rPr lang="vi-VN" dirty="0" smtClean="0"/>
              <a:t>          </a:t>
            </a:r>
            <a:r>
              <a:rPr lang="en-US" dirty="0" smtClean="0"/>
              <a:t> </a:t>
            </a:r>
            <a:r>
              <a:rPr lang="vi-VN" dirty="0" smtClean="0"/>
              <a:t>C. swims                 </a:t>
            </a:r>
            <a:r>
              <a:rPr lang="en-US" dirty="0" smtClean="0"/>
              <a:t>   </a:t>
            </a:r>
            <a:r>
              <a:rPr lang="vi-VN" dirty="0" smtClean="0"/>
              <a:t>D. swimming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1453135"/>
            <a:ext cx="1676400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</a:rPr>
              <a:t>+ V-ing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86400" y="2713892"/>
            <a:ext cx="2819400" cy="6096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b="1" dirty="0" smtClean="0">
                <a:solidFill>
                  <a:srgbClr val="FF0000"/>
                </a:solidFill>
              </a:rPr>
              <a:t>D. swimming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52600" y="1447800"/>
            <a:ext cx="1143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7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3657600"/>
            <a:ext cx="5246076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008" y="838200"/>
            <a:ext cx="8839200" cy="5486400"/>
          </a:xfrm>
        </p:spPr>
        <p:txBody>
          <a:bodyPr/>
          <a:lstStyle/>
          <a:p>
            <a:pPr>
              <a:buNone/>
            </a:pPr>
            <a:r>
              <a:rPr lang="vi-VN" sz="2800" dirty="0" smtClean="0"/>
              <a:t>    </a:t>
            </a:r>
            <a:r>
              <a:rPr lang="vi-VN" dirty="0" smtClean="0"/>
              <a:t>3. I .........you to clean your room yesterday. </a:t>
            </a:r>
          </a:p>
          <a:p>
            <a:pPr>
              <a:buNone/>
            </a:pPr>
            <a:endParaRPr lang="vi-VN" sz="2800" dirty="0" smtClean="0"/>
          </a:p>
          <a:p>
            <a:pPr marL="514350" indent="-514350">
              <a:buNone/>
            </a:pPr>
            <a:r>
              <a:rPr lang="vi-VN" sz="2800" dirty="0" smtClean="0"/>
              <a:t>      </a:t>
            </a:r>
          </a:p>
          <a:p>
            <a:pPr marL="514350" indent="-514350">
              <a:buNone/>
            </a:pPr>
            <a:r>
              <a:rPr lang="vi-VN" sz="2800" dirty="0" smtClean="0"/>
              <a:t>      </a:t>
            </a:r>
            <a:r>
              <a:rPr lang="en-US" sz="2800" dirty="0" smtClean="0"/>
              <a:t> </a:t>
            </a:r>
            <a:r>
              <a:rPr lang="vi-VN" dirty="0" smtClean="0"/>
              <a:t>A. remind             </a:t>
            </a:r>
            <a:r>
              <a:rPr lang="en-US" dirty="0" smtClean="0"/>
              <a:t> </a:t>
            </a:r>
            <a:r>
              <a:rPr lang="vi-VN" dirty="0" smtClean="0"/>
              <a:t>B. reminded</a:t>
            </a:r>
          </a:p>
          <a:p>
            <a:pPr marL="514350" indent="-514350">
              <a:buNone/>
            </a:pPr>
            <a:r>
              <a:rPr lang="vi-VN" dirty="0" smtClean="0"/>
              <a:t>      C. mind               </a:t>
            </a:r>
            <a:r>
              <a:rPr lang="en-US" dirty="0" smtClean="0"/>
              <a:t>  </a:t>
            </a:r>
            <a:r>
              <a:rPr lang="vi-VN" dirty="0" smtClean="0"/>
              <a:t>D. minded</a:t>
            </a:r>
            <a:endParaRPr lang="vi-VN" dirty="0"/>
          </a:p>
          <a:p>
            <a:pPr marL="514350" indent="-514350">
              <a:buNone/>
            </a:pPr>
            <a:endParaRPr lang="en-US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2494085" y="1447800"/>
            <a:ext cx="6858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sb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532185" y="1371600"/>
            <a:ext cx="6096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352800" y="1362808"/>
            <a:ext cx="1219200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238500" y="1414027"/>
            <a:ext cx="23622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to - 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76345" y="2461845"/>
            <a:ext cx="2655277" cy="6096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dirty="0" smtClean="0">
                <a:solidFill>
                  <a:srgbClr val="FF0000"/>
                </a:solidFill>
              </a:rPr>
              <a:t>B. reminded</a:t>
            </a:r>
            <a:endParaRPr lang="en-US" sz="3200" dirty="0">
              <a:solidFill>
                <a:srgbClr val="FF000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6770077" y="1381980"/>
            <a:ext cx="1459523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191607"/>
            <a:ext cx="2725615" cy="305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4610100"/>
            <a:ext cx="60989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None/>
            </a:pPr>
            <a:r>
              <a:rPr lang="en-US" sz="2800" b="1" dirty="0" smtClean="0">
                <a:solidFill>
                  <a:srgbClr val="7030A0"/>
                </a:solidFill>
              </a:rPr>
              <a:t>- remind </a:t>
            </a:r>
            <a:r>
              <a:rPr lang="en-US" sz="2800" b="1" i="1" dirty="0">
                <a:solidFill>
                  <a:srgbClr val="7030A0"/>
                </a:solidFill>
              </a:rPr>
              <a:t>(v)</a:t>
            </a:r>
            <a:r>
              <a:rPr lang="en-US" sz="2800" b="1" dirty="0">
                <a:solidFill>
                  <a:srgbClr val="7030A0"/>
                </a:solidFill>
              </a:rPr>
              <a:t>: </a:t>
            </a:r>
            <a:r>
              <a:rPr lang="en-US" sz="2800" b="1" dirty="0" smtClean="0">
                <a:solidFill>
                  <a:srgbClr val="7030A0"/>
                </a:solidFill>
              </a:rPr>
              <a:t>  </a:t>
            </a:r>
            <a:r>
              <a:rPr lang="en-US" sz="2800" b="1" i="1" dirty="0" smtClean="0">
                <a:solidFill>
                  <a:srgbClr val="0070C0"/>
                </a:solidFill>
              </a:rPr>
              <a:t>help </a:t>
            </a:r>
            <a:r>
              <a:rPr lang="en-US" sz="2800" b="1" i="1" dirty="0" err="1">
                <a:solidFill>
                  <a:srgbClr val="0070C0"/>
                </a:solidFill>
              </a:rPr>
              <a:t>sb</a:t>
            </a:r>
            <a:r>
              <a:rPr lang="en-US" sz="2800" b="1" i="1" dirty="0">
                <a:solidFill>
                  <a:srgbClr val="0070C0"/>
                </a:solidFill>
              </a:rPr>
              <a:t> remember </a:t>
            </a:r>
            <a:r>
              <a:rPr lang="en-US" sz="2800" b="1" i="1" dirty="0" err="1">
                <a:solidFill>
                  <a:srgbClr val="0070C0"/>
                </a:solidFill>
              </a:rPr>
              <a:t>sth</a:t>
            </a:r>
            <a:endParaRPr lang="en-US" sz="2800" b="1" i="1" dirty="0">
              <a:solidFill>
                <a:srgbClr val="0070C0"/>
              </a:solidFill>
            </a:endParaRPr>
          </a:p>
          <a:p>
            <a:pPr marL="514350" indent="-514350">
              <a:buNone/>
            </a:pPr>
            <a:r>
              <a:rPr lang="en-US" sz="2800" b="1" dirty="0" smtClean="0">
                <a:solidFill>
                  <a:srgbClr val="00B050"/>
                </a:solidFill>
              </a:rPr>
              <a:t>- mind</a:t>
            </a:r>
            <a:r>
              <a:rPr lang="en-US" sz="2800" dirty="0" smtClean="0"/>
              <a:t> </a:t>
            </a:r>
            <a:r>
              <a:rPr lang="en-US" sz="2800" i="1" dirty="0">
                <a:solidFill>
                  <a:srgbClr val="00B050"/>
                </a:solidFill>
              </a:rPr>
              <a:t>(v)</a:t>
            </a:r>
            <a:r>
              <a:rPr lang="en-US" sz="2800" dirty="0">
                <a:solidFill>
                  <a:srgbClr val="00B050"/>
                </a:solidFill>
              </a:rPr>
              <a:t>:</a:t>
            </a:r>
            <a:r>
              <a:rPr lang="en-US" sz="2800" dirty="0"/>
              <a:t> </a:t>
            </a:r>
            <a:r>
              <a:rPr lang="en-US" sz="2800" dirty="0" smtClean="0"/>
              <a:t>      </a:t>
            </a:r>
            <a:r>
              <a:rPr lang="en-US" sz="2800" b="1" i="1" dirty="0" smtClean="0">
                <a:solidFill>
                  <a:schemeClr val="accent6">
                    <a:lumMod val="75000"/>
                  </a:schemeClr>
                </a:solidFill>
              </a:rPr>
              <a:t>be 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</a:rPr>
              <a:t>upset, annoyed </a:t>
            </a:r>
          </a:p>
          <a:p>
            <a:pPr marL="514350" indent="-514350">
              <a:buNone/>
            </a:pP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</a:rPr>
              <a:t>or worried about </a:t>
            </a:r>
            <a:r>
              <a:rPr lang="en-US" sz="2800" b="1" i="1" dirty="0" err="1">
                <a:solidFill>
                  <a:schemeClr val="accent6">
                    <a:lumMod val="75000"/>
                  </a:schemeClr>
                </a:solidFill>
              </a:rPr>
              <a:t>sth</a:t>
            </a:r>
            <a:endParaRPr lang="en-US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5" grpId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8610600" cy="5257800"/>
          </a:xfrm>
        </p:spPr>
        <p:txBody>
          <a:bodyPr/>
          <a:lstStyle/>
          <a:p>
            <a:pPr marL="514350" indent="-514350">
              <a:buNone/>
            </a:pPr>
            <a:r>
              <a:rPr lang="en-US" dirty="0" smtClean="0"/>
              <a:t> </a:t>
            </a:r>
            <a:r>
              <a:rPr lang="vi-VN" dirty="0" smtClean="0"/>
              <a:t>4. Last weekend, we went horseback .......... on the farm. 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  A. ride         B. rode</a:t>
            </a:r>
          </a:p>
          <a:p>
            <a:pPr marL="514350" indent="-514350">
              <a:buNone/>
            </a:pPr>
            <a:r>
              <a:rPr lang="vi-VN" dirty="0" smtClean="0"/>
              <a:t>     </a:t>
            </a:r>
            <a:r>
              <a:rPr lang="en-US" dirty="0" smtClean="0"/>
              <a:t>  </a:t>
            </a:r>
            <a:r>
              <a:rPr lang="vi-VN" dirty="0" smtClean="0"/>
              <a:t>C. riding    </a:t>
            </a:r>
            <a:r>
              <a:rPr lang="en-US" dirty="0" smtClean="0"/>
              <a:t>   </a:t>
            </a:r>
            <a:r>
              <a:rPr lang="vi-VN" dirty="0" smtClean="0"/>
              <a:t>D. ridden</a:t>
            </a: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094285" y="1516550"/>
            <a:ext cx="762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125915" y="1519481"/>
            <a:ext cx="1524000" cy="4519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0" y="1471246"/>
            <a:ext cx="1371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V-ing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8923" y="5355287"/>
            <a:ext cx="6477000" cy="523220"/>
          </a:xfrm>
          <a:prstGeom prst="rect">
            <a:avLst/>
          </a:prstGeom>
          <a:solidFill>
            <a:srgbClr val="92D05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</a:rPr>
              <a:t>Go horseback riding: </a:t>
            </a:r>
            <a:r>
              <a:rPr lang="vi-VN" sz="2400" b="1" dirty="0" smtClean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</a:rPr>
              <a:t>American </a:t>
            </a:r>
            <a:r>
              <a:rPr lang="vi-VN" sz="2000" b="1" dirty="0" smtClean="0">
                <a:solidFill>
                  <a:schemeClr val="accent2">
                    <a:lumMod val="75000"/>
                  </a:schemeClr>
                </a:solidFill>
              </a:rPr>
              <a:t>English</a:t>
            </a:r>
            <a:r>
              <a:rPr lang="vi-VN" sz="2400" b="1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en-US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4092" y="6096000"/>
            <a:ext cx="4648200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</a:rPr>
              <a:t>Go riding: </a:t>
            </a:r>
            <a:r>
              <a:rPr lang="vi-VN" sz="2400" b="1" dirty="0" smtClean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</a:rPr>
              <a:t>British</a:t>
            </a:r>
            <a:r>
              <a:rPr lang="vi-VN" sz="2000" b="1" dirty="0" smtClean="0">
                <a:solidFill>
                  <a:schemeClr val="accent2">
                    <a:lumMod val="75000"/>
                  </a:schemeClr>
                </a:solidFill>
              </a:rPr>
              <a:t> English</a:t>
            </a:r>
            <a:r>
              <a:rPr lang="vi-VN" sz="2400" b="1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en-US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" y="3273563"/>
            <a:ext cx="1752600" cy="6096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dirty="0" smtClean="0">
                <a:solidFill>
                  <a:srgbClr val="FF0000"/>
                </a:solidFill>
              </a:rPr>
              <a:t>C. riding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3" name="Title 7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18288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484" y="2133601"/>
            <a:ext cx="4063713" cy="304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0932">
            <a:off x="6261788" y="3484890"/>
            <a:ext cx="26765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606" y="892731"/>
            <a:ext cx="8719108" cy="4525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5. My back is sore because I forgot ............... before I exercised.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A. to stretch       </a:t>
            </a:r>
            <a:r>
              <a:rPr lang="en-US" dirty="0" smtClean="0"/>
              <a:t>   </a:t>
            </a:r>
            <a:r>
              <a:rPr lang="vi-VN" dirty="0" smtClean="0"/>
              <a:t>B. stretching  </a:t>
            </a:r>
          </a:p>
          <a:p>
            <a:pPr marL="514350" indent="-514350">
              <a:buNone/>
            </a:pPr>
            <a:r>
              <a:rPr lang="vi-VN" dirty="0" smtClean="0"/>
              <a:t>   </a:t>
            </a:r>
            <a:r>
              <a:rPr lang="en-US" dirty="0" smtClean="0"/>
              <a:t>  </a:t>
            </a:r>
            <a:r>
              <a:rPr lang="vi-VN" dirty="0" smtClean="0"/>
              <a:t> C. stretch           </a:t>
            </a:r>
            <a:r>
              <a:rPr lang="en-US" dirty="0" smtClean="0"/>
              <a:t>  </a:t>
            </a:r>
            <a:r>
              <a:rPr lang="vi-VN" dirty="0" smtClean="0"/>
              <a:t>D. stretch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846091" y="1414218"/>
            <a:ext cx="914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596121" y="1379049"/>
            <a:ext cx="2286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to - 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0" y="2545869"/>
            <a:ext cx="2590800" cy="6096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dirty="0" smtClean="0">
                <a:solidFill>
                  <a:srgbClr val="FF0000"/>
                </a:solidFill>
              </a:rPr>
              <a:t>A. to stretch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3662">
            <a:off x="6404203" y="2183694"/>
            <a:ext cx="2495544" cy="1402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482" y="5037694"/>
            <a:ext cx="2455985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7579">
            <a:off x="215223" y="3791404"/>
            <a:ext cx="2177629" cy="2541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759" y="3810000"/>
            <a:ext cx="3214688" cy="2742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066800"/>
            <a:ext cx="8827477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6. My wife ............... work at the GoodAll Company.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A. was                            </a:t>
            </a:r>
            <a:r>
              <a:rPr lang="en-US" dirty="0" smtClean="0"/>
              <a:t>    </a:t>
            </a:r>
            <a:r>
              <a:rPr lang="vi-VN" dirty="0" smtClean="0"/>
              <a:t> B. used to </a:t>
            </a:r>
          </a:p>
          <a:p>
            <a:pPr marL="514350" indent="-514350">
              <a:buNone/>
            </a:pPr>
            <a:r>
              <a:rPr lang="vi-VN" dirty="0" smtClean="0"/>
              <a:t>  C. was accustomed to    </a:t>
            </a:r>
            <a:r>
              <a:rPr lang="en-US" dirty="0" smtClean="0"/>
              <a:t>     </a:t>
            </a:r>
            <a:r>
              <a:rPr lang="vi-VN" dirty="0" smtClean="0"/>
              <a:t>D. interested in </a:t>
            </a: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962400" y="1593848"/>
            <a:ext cx="914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67054" y="4267200"/>
            <a:ext cx="8739554" cy="1046440"/>
          </a:xfrm>
          <a:prstGeom prst="rect">
            <a:avLst/>
          </a:prstGeom>
          <a:solidFill>
            <a:srgbClr val="92D05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b</a:t>
            </a:r>
            <a:r>
              <a:rPr lang="vi-VN" sz="2400" b="1" dirty="0" smtClean="0">
                <a:solidFill>
                  <a:srgbClr val="002060"/>
                </a:solidFill>
              </a:rPr>
              <a:t>e accustomed to + V-ing:</a:t>
            </a:r>
            <a:r>
              <a:rPr lang="en-US" sz="2400" b="1" dirty="0" smtClean="0">
                <a:solidFill>
                  <a:srgbClr val="002060"/>
                </a:solidFill>
              </a:rPr>
              <a:t>  </a:t>
            </a:r>
            <a:r>
              <a:rPr lang="en-US" sz="2400" b="1" i="1" dirty="0" smtClean="0">
                <a:solidFill>
                  <a:schemeClr val="accent2">
                    <a:lumMod val="75000"/>
                  </a:schemeClr>
                </a:solidFill>
              </a:rPr>
              <a:t>be familiar with </a:t>
            </a:r>
            <a:r>
              <a:rPr lang="en-US" sz="2400" b="1" i="1" dirty="0" err="1" smtClean="0">
                <a:solidFill>
                  <a:schemeClr val="accent2">
                    <a:lumMod val="75000"/>
                  </a:schemeClr>
                </a:solidFill>
              </a:rPr>
              <a:t>sth</a:t>
            </a:r>
            <a:r>
              <a:rPr lang="en-US" sz="2400" b="1" i="1" dirty="0" smtClean="0">
                <a:solidFill>
                  <a:schemeClr val="accent2">
                    <a:lumMod val="75000"/>
                  </a:schemeClr>
                </a:solidFill>
              </a:rPr>
              <a:t> as normal</a:t>
            </a:r>
            <a:endParaRPr lang="vi-VN" sz="24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spcBef>
                <a:spcPts val="1200"/>
              </a:spcBef>
            </a:pPr>
            <a:r>
              <a:rPr lang="vi-VN" sz="2800" b="1" dirty="0" smtClean="0">
                <a:solidFill>
                  <a:srgbClr val="FF0000"/>
                </a:solidFill>
              </a:rPr>
              <a:t>    </a:t>
            </a:r>
            <a:r>
              <a:rPr lang="vi-VN" sz="2400" b="1" dirty="0" smtClean="0">
                <a:solidFill>
                  <a:srgbClr val="7030A0"/>
                </a:solidFill>
              </a:rPr>
              <a:t>Ex: He is accustomed to </a:t>
            </a:r>
            <a:r>
              <a:rPr lang="vi-VN" sz="2400" b="1" i="1" dirty="0" smtClean="0">
                <a:solidFill>
                  <a:srgbClr val="7030A0"/>
                </a:solidFill>
              </a:rPr>
              <a:t>living</a:t>
            </a:r>
            <a:r>
              <a:rPr lang="vi-VN" sz="2400" b="1" dirty="0" smtClean="0">
                <a:solidFill>
                  <a:srgbClr val="7030A0"/>
                </a:solidFill>
              </a:rPr>
              <a:t> in a noisy city</a:t>
            </a:r>
            <a:r>
              <a:rPr lang="en-US" sz="2400" b="1" dirty="0" smtClean="0">
                <a:solidFill>
                  <a:srgbClr val="7030A0"/>
                </a:solidFill>
              </a:rPr>
              <a:t>.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3431" y="5638799"/>
            <a:ext cx="41148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interested in + V-ing: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0" y="2678723"/>
            <a:ext cx="2157046" cy="5334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rgbClr val="FF0000"/>
                </a:solidFill>
              </a:rPr>
              <a:t>B</a:t>
            </a:r>
            <a:r>
              <a:rPr lang="vi-VN" sz="3200" dirty="0" smtClean="0">
                <a:solidFill>
                  <a:srgbClr val="FF0000"/>
                </a:solidFill>
              </a:rPr>
              <a:t>. used to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41784"/>
            <a:ext cx="1727941" cy="97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929" y="677284"/>
            <a:ext cx="8915400" cy="4525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7. The actress was tired of …...........autographs.</a:t>
            </a:r>
          </a:p>
          <a:p>
            <a:pPr>
              <a:buNone/>
            </a:pPr>
            <a:r>
              <a:rPr lang="vi-VN" dirty="0" smtClean="0"/>
              <a:t> </a:t>
            </a:r>
          </a:p>
          <a:p>
            <a:pPr marL="514350" indent="-514350">
              <a:buNone/>
            </a:pPr>
            <a:r>
              <a:rPr lang="vi-VN" dirty="0" smtClean="0"/>
              <a:t>     </a:t>
            </a:r>
            <a:r>
              <a:rPr lang="vi-VN" sz="2800" dirty="0" smtClean="0"/>
              <a:t>A. sign                       </a:t>
            </a:r>
            <a:r>
              <a:rPr lang="en-US" sz="2800" dirty="0" smtClean="0"/>
              <a:t>   </a:t>
            </a:r>
            <a:r>
              <a:rPr lang="vi-VN" sz="2800" dirty="0" smtClean="0"/>
              <a:t>B. signature</a:t>
            </a:r>
          </a:p>
          <a:p>
            <a:pPr marL="514350" indent="-514350">
              <a:buNone/>
            </a:pPr>
            <a:r>
              <a:rPr lang="vi-VN" sz="2800" dirty="0" smtClean="0"/>
              <a:t>    </a:t>
            </a:r>
            <a:r>
              <a:rPr lang="en-US" sz="2800" dirty="0" smtClean="0"/>
              <a:t>  </a:t>
            </a:r>
            <a:r>
              <a:rPr lang="vi-VN" sz="2800" dirty="0" smtClean="0"/>
              <a:t>C. signs           </a:t>
            </a:r>
            <a:r>
              <a:rPr lang="vi-VN" dirty="0" smtClean="0"/>
              <a:t>           </a:t>
            </a:r>
            <a:r>
              <a:rPr lang="vi-VN" sz="2800" dirty="0" smtClean="0"/>
              <a:t>D. signing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590629" y="1219200"/>
            <a:ext cx="381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44276" y="1149559"/>
            <a:ext cx="222738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V-ing/ Noun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8252" y="1978269"/>
            <a:ext cx="7239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7030A0"/>
                </a:solidFill>
              </a:rPr>
              <a:t>(V)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17478" y="2582013"/>
            <a:ext cx="18669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7030A0"/>
                </a:solidFill>
              </a:rPr>
              <a:t>(singular V)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90964" y="1978269"/>
            <a:ext cx="668215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7030A0"/>
                </a:solidFill>
              </a:rPr>
              <a:t>(N</a:t>
            </a:r>
            <a:r>
              <a:rPr lang="vi-VN" sz="2800" b="1" dirty="0" smtClean="0">
                <a:solidFill>
                  <a:srgbClr val="7030A0"/>
                </a:solidFill>
              </a:rPr>
              <a:t>)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49579" y="2572531"/>
            <a:ext cx="12192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7030A0"/>
                </a:solidFill>
              </a:rPr>
              <a:t>( </a:t>
            </a:r>
            <a:r>
              <a:rPr lang="vi-VN" sz="2400" b="1" dirty="0" smtClean="0">
                <a:solidFill>
                  <a:srgbClr val="7030A0"/>
                </a:solidFill>
              </a:rPr>
              <a:t>V-ing)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43400" y="2556754"/>
            <a:ext cx="1814568" cy="51218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D. signing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4" name="Title 7"/>
          <p:cNvSpPr txBox="1">
            <a:spLocks/>
          </p:cNvSpPr>
          <p:nvPr/>
        </p:nvSpPr>
        <p:spPr>
          <a:xfrm>
            <a:off x="304800" y="1524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76392" y="1301261"/>
            <a:ext cx="685800" cy="4572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O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5388">
            <a:off x="833601" y="3418298"/>
            <a:ext cx="3056201" cy="2671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1611">
            <a:off x="946264" y="5797742"/>
            <a:ext cx="3047693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658">
            <a:off x="4983435" y="3668441"/>
            <a:ext cx="3474589" cy="2606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6934200" y="1219200"/>
            <a:ext cx="1847850" cy="13556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9144000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  </a:t>
            </a:r>
            <a:r>
              <a:rPr lang="vi-VN" sz="2800" dirty="0" smtClean="0"/>
              <a:t>8. Several students from the suburbs.....</a:t>
            </a:r>
            <a:r>
              <a:rPr lang="en-US" sz="2800" dirty="0" smtClean="0"/>
              <a:t>......</a:t>
            </a:r>
            <a:r>
              <a:rPr lang="vi-VN" sz="2800" dirty="0" smtClean="0"/>
              <a:t>...buses </a:t>
            </a:r>
            <a:br>
              <a:rPr lang="vi-VN" sz="2800" dirty="0" smtClean="0"/>
            </a:br>
            <a:endParaRPr lang="vi-VN" sz="2800" dirty="0" smtClean="0"/>
          </a:p>
          <a:p>
            <a:pPr marL="514350" indent="-514350">
              <a:buNone/>
            </a:pPr>
            <a:r>
              <a:rPr lang="vi-VN" sz="2800" dirty="0" smtClean="0"/>
              <a:t>   to school.</a:t>
            </a:r>
          </a:p>
          <a:p>
            <a:pPr marL="514350" indent="-514350">
              <a:buNone/>
            </a:pPr>
            <a:r>
              <a:rPr lang="vi-VN" sz="2800" dirty="0" smtClean="0"/>
              <a:t>     A. get on                </a:t>
            </a:r>
            <a:r>
              <a:rPr lang="en-US" sz="2800" dirty="0" smtClean="0"/>
              <a:t> </a:t>
            </a:r>
            <a:r>
              <a:rPr lang="vi-VN" sz="2800" dirty="0" smtClean="0"/>
              <a:t>B. getting on</a:t>
            </a:r>
          </a:p>
          <a:p>
            <a:pPr marL="514350" indent="-514350">
              <a:buNone/>
            </a:pPr>
            <a:r>
              <a:rPr lang="vi-VN" sz="2800" dirty="0" smtClean="0"/>
              <a:t>    </a:t>
            </a:r>
            <a:r>
              <a:rPr lang="en-US" sz="2800" dirty="0" smtClean="0"/>
              <a:t> </a:t>
            </a:r>
            <a:r>
              <a:rPr lang="vi-VN" sz="2800" dirty="0" smtClean="0"/>
              <a:t>C. take                    D. taking</a:t>
            </a:r>
            <a:endParaRPr lang="en-US" sz="2800" dirty="0" smtClean="0"/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890954" y="1447800"/>
            <a:ext cx="2385646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596054" y="1433146"/>
            <a:ext cx="2505808" cy="8792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752600" y="1521766"/>
            <a:ext cx="609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54315" y="1495390"/>
            <a:ext cx="2277207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Adv of place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20373" y="1425050"/>
            <a:ext cx="609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V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3915" y="2960077"/>
            <a:ext cx="1828800" cy="5334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C. take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4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918" y="3810000"/>
            <a:ext cx="3946282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08" y="3810000"/>
            <a:ext cx="4215806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05000" y="3933092"/>
            <a:ext cx="243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London city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29200" y="3927230"/>
            <a:ext cx="175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suburb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dirty="0" smtClean="0"/>
              <a:t>9. The manager .............us to return the </a:t>
            </a:r>
            <a:br>
              <a:rPr lang="vi-VN" dirty="0" smtClean="0"/>
            </a:br>
            <a:endParaRPr lang="vi-VN" dirty="0" smtClean="0"/>
          </a:p>
          <a:p>
            <a:pPr>
              <a:buNone/>
            </a:pPr>
            <a:r>
              <a:rPr lang="vi-VN" dirty="0" smtClean="0"/>
              <a:t>DVD before noon today.</a:t>
            </a:r>
          </a:p>
          <a:p>
            <a:pPr>
              <a:buNone/>
            </a:pPr>
            <a:r>
              <a:rPr lang="vi-VN" dirty="0" smtClean="0"/>
              <a:t>  </a:t>
            </a:r>
          </a:p>
          <a:p>
            <a:pPr>
              <a:buNone/>
            </a:pPr>
            <a:r>
              <a:rPr lang="vi-VN" dirty="0" smtClean="0"/>
              <a:t>   A. likes                   B. is liking</a:t>
            </a:r>
          </a:p>
          <a:p>
            <a:pPr>
              <a:buNone/>
            </a:pPr>
            <a:r>
              <a:rPr lang="vi-VN" dirty="0" smtClean="0"/>
              <a:t>   C. would like          D. liked</a:t>
            </a:r>
          </a:p>
          <a:p>
            <a:pPr>
              <a:buNone/>
            </a:pPr>
            <a:endParaRPr lang="vi-VN" dirty="0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929554" y="1814144"/>
            <a:ext cx="3810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5574323" y="1805353"/>
            <a:ext cx="13716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15254" y="1904999"/>
            <a:ext cx="609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sb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74323" y="1905000"/>
            <a:ext cx="19812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to-infinitive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810000" y="2895600"/>
            <a:ext cx="8382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715108" y="4114800"/>
            <a:ext cx="2667000" cy="5334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3200" dirty="0" smtClean="0">
                <a:solidFill>
                  <a:srgbClr val="FF0000"/>
                </a:solidFill>
              </a:rPr>
              <a:t>C. would like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6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2660">
            <a:off x="5715000" y="4381500"/>
            <a:ext cx="32766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10. Why haven’t you .............your hair yet?</a:t>
            </a:r>
          </a:p>
          <a:p>
            <a:pPr>
              <a:buNone/>
            </a:pPr>
            <a:endParaRPr lang="vi-VN" sz="2800" dirty="0" smtClean="0"/>
          </a:p>
          <a:p>
            <a:pPr marL="514350" indent="-514350">
              <a:buNone/>
            </a:pPr>
            <a:r>
              <a:rPr lang="vi-VN" sz="2800" dirty="0" smtClean="0"/>
              <a:t>      </a:t>
            </a:r>
          </a:p>
          <a:p>
            <a:pPr marL="514350" indent="-514350">
              <a:buNone/>
            </a:pPr>
            <a:r>
              <a:rPr lang="en-US" sz="2800" dirty="0" smtClean="0"/>
              <a:t>        </a:t>
            </a:r>
            <a:r>
              <a:rPr lang="vi-VN" dirty="0" smtClean="0"/>
              <a:t>A</a:t>
            </a:r>
            <a:r>
              <a:rPr lang="vi-VN" dirty="0"/>
              <a:t>. comb </a:t>
            </a:r>
            <a:r>
              <a:rPr lang="en-US" dirty="0" smtClean="0"/>
              <a:t>                 </a:t>
            </a:r>
            <a:r>
              <a:rPr lang="vi-VN" dirty="0" smtClean="0"/>
              <a:t>B. combed</a:t>
            </a:r>
          </a:p>
          <a:p>
            <a:pPr marL="514350" indent="-514350">
              <a:buNone/>
            </a:pPr>
            <a:r>
              <a:rPr lang="vi-VN" dirty="0" smtClean="0"/>
              <a:t>      C. to comb          </a:t>
            </a:r>
            <a:r>
              <a:rPr lang="en-US" dirty="0" smtClean="0"/>
              <a:t> </a:t>
            </a:r>
            <a:r>
              <a:rPr lang="vi-VN" dirty="0" smtClean="0"/>
              <a:t>D. coming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9446" y="1447800"/>
            <a:ext cx="937846" cy="2210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4267200" y="2607648"/>
            <a:ext cx="2072053" cy="516916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dirty="0" smtClean="0">
                <a:solidFill>
                  <a:srgbClr val="FF0000"/>
                </a:solidFill>
              </a:rPr>
              <a:t>B. combed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799" y="5410200"/>
            <a:ext cx="5638800" cy="6096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Have + V-ed/V-3: </a:t>
            </a:r>
            <a:r>
              <a:rPr lang="vi-VN" sz="2800" dirty="0" smtClean="0">
                <a:solidFill>
                  <a:schemeClr val="accent2">
                    <a:lumMod val="75000"/>
                  </a:schemeClr>
                </a:solidFill>
              </a:rPr>
              <a:t>present perfect</a:t>
            </a:r>
            <a:endParaRPr lang="en-US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4800" y="1417151"/>
            <a:ext cx="16764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V-ed/V-3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878816"/>
            <a:ext cx="1981200" cy="3378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7630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sz="2800" dirty="0" smtClean="0"/>
              <a:t>11. I can’t come to the party because I’m going ........... </a:t>
            </a:r>
          </a:p>
          <a:p>
            <a:pPr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</a:t>
            </a:r>
            <a:r>
              <a:rPr lang="vi-VN" sz="2800" dirty="0" smtClean="0"/>
              <a:t>A. shop             B. shopped</a:t>
            </a:r>
          </a:p>
          <a:p>
            <a:pPr marL="514350" indent="-514350">
              <a:buNone/>
            </a:pPr>
            <a:r>
              <a:rPr lang="vi-VN" sz="2800" dirty="0" smtClean="0"/>
              <a:t>   </a:t>
            </a:r>
            <a:r>
              <a:rPr lang="en-US" sz="2800" dirty="0" smtClean="0"/>
              <a:t> </a:t>
            </a:r>
            <a:r>
              <a:rPr lang="vi-VN" sz="2800" dirty="0" smtClean="0"/>
              <a:t>C. shops            D. shopping</a:t>
            </a:r>
          </a:p>
          <a:p>
            <a:pPr marL="514350" indent="-514350">
              <a:buNone/>
            </a:pPr>
            <a:endParaRPr lang="vi-VN" dirty="0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6849208" y="1758462"/>
            <a:ext cx="764930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731369" y="1723293"/>
            <a:ext cx="1371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+ V-ing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71091" y="2971799"/>
            <a:ext cx="2350477" cy="6096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D. shopping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895601"/>
            <a:ext cx="30099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12.</a:t>
            </a:r>
            <a:r>
              <a:rPr lang="vi-VN" dirty="0" smtClean="0"/>
              <a:t> My boss told me ..........</a:t>
            </a:r>
            <a:r>
              <a:rPr lang="en-US" dirty="0" smtClean="0"/>
              <a:t>...</a:t>
            </a:r>
            <a:r>
              <a:rPr lang="vi-VN" dirty="0" smtClean="0"/>
              <a:t>.. the project by this Friday.</a:t>
            </a:r>
          </a:p>
          <a:p>
            <a:pPr marL="514350" indent="-514350">
              <a:buAutoNum type="arabicPeriod" startAt="12"/>
            </a:pPr>
            <a:endParaRPr lang="vi-VN" sz="2800" dirty="0" smtClean="0"/>
          </a:p>
          <a:p>
            <a:pPr marL="514350" indent="-514350">
              <a:buNone/>
            </a:pPr>
            <a:r>
              <a:rPr lang="vi-VN" sz="2800" dirty="0" smtClean="0"/>
              <a:t>      A. finish               B. to finish</a:t>
            </a:r>
          </a:p>
          <a:p>
            <a:pPr marL="514350" indent="-514350">
              <a:buNone/>
            </a:pPr>
            <a:r>
              <a:rPr lang="vi-VN" sz="2800" dirty="0" smtClean="0"/>
              <a:t>     C. finishing           D. to finishing  </a:t>
            </a:r>
            <a:endParaRPr lang="en-US" sz="2800" dirty="0" smtClean="0"/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857500" y="1820008"/>
            <a:ext cx="533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25715" y="1811215"/>
            <a:ext cx="5334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258408" y="1847972"/>
            <a:ext cx="2133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+ to-infinitive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87615" y="1896209"/>
            <a:ext cx="67700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sb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92415" y="2743200"/>
            <a:ext cx="2074985" cy="6096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B. to finish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4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569" y="3886200"/>
            <a:ext cx="3622431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505200"/>
            <a:ext cx="4004248" cy="3056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98724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dirty="0" smtClean="0"/>
              <a:t>13. That new student in class is ........ Japan.</a:t>
            </a:r>
          </a:p>
          <a:p>
            <a:pPr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A. at                  B. on </a:t>
            </a:r>
          </a:p>
          <a:p>
            <a:pPr marL="514350" indent="-514350">
              <a:buNone/>
            </a:pPr>
            <a:r>
              <a:rPr lang="vi-VN" dirty="0" smtClean="0"/>
              <a:t>     C. in                  D. from</a:t>
            </a:r>
          </a:p>
          <a:p>
            <a:pPr marL="514350" indent="-514350">
              <a:buNone/>
            </a:pP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7414845" y="1524000"/>
            <a:ext cx="9906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889539" y="2781300"/>
            <a:ext cx="1447800" cy="6096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D. from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895600"/>
            <a:ext cx="3276601" cy="3666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66018"/>
            <a:ext cx="8686800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14. It is difficult ........... from England to France.</a:t>
            </a:r>
          </a:p>
          <a:p>
            <a:pPr marL="514350" indent="-514350">
              <a:buNone/>
            </a:pPr>
            <a:endParaRPr lang="en-US" sz="2800" dirty="0" smtClean="0"/>
          </a:p>
          <a:p>
            <a:pPr marL="514350" indent="-514350">
              <a:buNone/>
            </a:pPr>
            <a:endParaRPr lang="vi-VN" sz="2800" dirty="0" smtClean="0"/>
          </a:p>
          <a:p>
            <a:pPr marL="514350" indent="-514350">
              <a:buNone/>
            </a:pPr>
            <a:r>
              <a:rPr lang="vi-VN" sz="2800" dirty="0" smtClean="0"/>
              <a:t>      </a:t>
            </a:r>
            <a:r>
              <a:rPr lang="vi-VN" dirty="0" smtClean="0"/>
              <a:t>A. row              </a:t>
            </a:r>
            <a:r>
              <a:rPr lang="en-US" dirty="0" smtClean="0"/>
              <a:t> </a:t>
            </a:r>
            <a:r>
              <a:rPr lang="vi-VN" dirty="0" smtClean="0"/>
              <a:t>B. rowed</a:t>
            </a:r>
          </a:p>
          <a:p>
            <a:pPr marL="514350" indent="-514350">
              <a:buNone/>
            </a:pPr>
            <a:r>
              <a:rPr lang="vi-VN" dirty="0" smtClean="0"/>
              <a:t>     C. to row           D. row to</a:t>
            </a:r>
          </a:p>
          <a:p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817076" y="1677988"/>
            <a:ext cx="949570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860431" y="1666074"/>
            <a:ext cx="2286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+ to-infinitive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28800" y="1748136"/>
            <a:ext cx="8382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adj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68972" y="3386538"/>
            <a:ext cx="1896208" cy="46013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C. to row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5105400"/>
            <a:ext cx="8229600" cy="1046440"/>
          </a:xfrm>
          <a:prstGeom prst="rect">
            <a:avLst/>
          </a:prstGeom>
          <a:solidFill>
            <a:srgbClr val="92D050"/>
          </a:solidFill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002060"/>
                </a:solidFill>
              </a:rPr>
              <a:t>It’s + adj + to-infinitive:</a:t>
            </a:r>
          </a:p>
          <a:p>
            <a:pPr>
              <a:spcBef>
                <a:spcPts val="1200"/>
              </a:spcBef>
            </a:pPr>
            <a:r>
              <a:rPr lang="vi-VN" sz="2400" b="1" dirty="0" smtClean="0">
                <a:solidFill>
                  <a:srgbClr val="FF0000"/>
                </a:solidFill>
              </a:rPr>
              <a:t>      </a:t>
            </a:r>
            <a:r>
              <a:rPr lang="vi-VN" sz="2400" b="1" dirty="0" smtClean="0">
                <a:solidFill>
                  <a:srgbClr val="7030A0"/>
                </a:solidFill>
              </a:rPr>
              <a:t>Ex: It’s dangerous to 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drive</a:t>
            </a:r>
            <a:r>
              <a:rPr lang="vi-VN" sz="24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</a:rPr>
              <a:t>so fast</a:t>
            </a:r>
            <a:r>
              <a:rPr lang="vi-VN" sz="2400" b="1" dirty="0" smtClean="0">
                <a:solidFill>
                  <a:srgbClr val="7030A0"/>
                </a:solidFill>
              </a:rPr>
              <a:t>. 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11" name="Title 7"/>
          <p:cNvSpPr txBox="1">
            <a:spLocks/>
          </p:cNvSpPr>
          <p:nvPr/>
        </p:nvSpPr>
        <p:spPr>
          <a:xfrm>
            <a:off x="304800" y="4572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748136"/>
            <a:ext cx="3200400" cy="3281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146" y="1143000"/>
            <a:ext cx="8701454" cy="4525963"/>
          </a:xfrm>
        </p:spPr>
        <p:txBody>
          <a:bodyPr/>
          <a:lstStyle/>
          <a:p>
            <a:pPr marL="514350" indent="-514350">
              <a:buNone/>
            </a:pPr>
            <a:r>
              <a:rPr lang="vi-VN" dirty="0" smtClean="0"/>
              <a:t>15. I don’t have time ........for  the cheapest car.</a:t>
            </a:r>
          </a:p>
          <a:p>
            <a:pPr marL="514350" indent="-514350">
              <a:buNone/>
            </a:pPr>
            <a:endParaRPr lang="vi-VN" dirty="0" smtClean="0"/>
          </a:p>
          <a:p>
            <a:pPr marL="514350" indent="-514350">
              <a:buNone/>
            </a:pPr>
            <a:r>
              <a:rPr lang="vi-VN" dirty="0" smtClean="0"/>
              <a:t>      </a:t>
            </a:r>
            <a:r>
              <a:rPr lang="vi-VN" sz="2800" dirty="0" smtClean="0"/>
              <a:t>A. </a:t>
            </a:r>
            <a:r>
              <a:rPr lang="vi-VN" dirty="0" smtClean="0"/>
              <a:t>look              </a:t>
            </a:r>
            <a:r>
              <a:rPr lang="en-US" dirty="0" smtClean="0"/>
              <a:t>   </a:t>
            </a:r>
            <a:r>
              <a:rPr lang="vi-VN" dirty="0" smtClean="0"/>
              <a:t>B. looked</a:t>
            </a:r>
          </a:p>
          <a:p>
            <a:pPr marL="514350" indent="-514350">
              <a:buNone/>
            </a:pPr>
            <a:r>
              <a:rPr lang="vi-VN" dirty="0" smtClean="0"/>
              <a:t>     </a:t>
            </a:r>
            <a:r>
              <a:rPr lang="en-US" dirty="0" smtClean="0"/>
              <a:t>  </a:t>
            </a:r>
            <a:r>
              <a:rPr lang="vi-VN" dirty="0" smtClean="0"/>
              <a:t>C. to look           D. looking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438400" y="1676400"/>
            <a:ext cx="1409700" cy="158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883269" y="1677988"/>
            <a:ext cx="2286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+ to-infinitive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66800" y="2862629"/>
            <a:ext cx="1828800" cy="5334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 smtClean="0">
                <a:solidFill>
                  <a:srgbClr val="FF0000"/>
                </a:solidFill>
              </a:rPr>
              <a:t>C. to look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04800" y="228600"/>
            <a:ext cx="1752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Part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575079"/>
            <a:ext cx="3886200" cy="2487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5131" y="274638"/>
            <a:ext cx="411187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Consolidation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1. avoid     2. agree   3. deny     4. decide      5.  finish</a:t>
            </a:r>
            <a:r>
              <a:rPr lang="en-US" dirty="0"/>
              <a:t> 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6.give up</a:t>
            </a:r>
            <a:r>
              <a:rPr lang="en-US" dirty="0"/>
              <a:t> </a:t>
            </a:r>
            <a:r>
              <a:rPr lang="en-US" dirty="0" smtClean="0"/>
              <a:t>  7.mind     8. fail        9. </a:t>
            </a:r>
            <a:r>
              <a:rPr lang="en-US" smtClean="0"/>
              <a:t>begin        10</a:t>
            </a:r>
            <a:r>
              <a:rPr lang="en-US" dirty="0" smtClean="0"/>
              <a:t>. tell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11. spend </a:t>
            </a:r>
            <a:r>
              <a:rPr lang="en-US" dirty="0"/>
              <a:t>+ money/ time </a:t>
            </a:r>
            <a:r>
              <a:rPr lang="en-US" dirty="0" smtClean="0"/>
              <a:t>        12. remind   13. ask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14.  look </a:t>
            </a:r>
            <a:r>
              <a:rPr lang="en-US" dirty="0"/>
              <a:t>forward </a:t>
            </a:r>
            <a:r>
              <a:rPr lang="en-US" dirty="0" smtClean="0"/>
              <a:t>to                   15. hope       16. try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17.  get </a:t>
            </a:r>
            <a:r>
              <a:rPr lang="en-US" dirty="0"/>
              <a:t>used to = be used </a:t>
            </a:r>
            <a:r>
              <a:rPr lang="en-US" dirty="0" smtClean="0"/>
              <a:t>to   18. </a:t>
            </a:r>
            <a:r>
              <a:rPr lang="en-US" dirty="0"/>
              <a:t>object to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19.</a:t>
            </a:r>
            <a:r>
              <a:rPr lang="en-US" dirty="0"/>
              <a:t> </a:t>
            </a:r>
            <a:r>
              <a:rPr lang="en-US" dirty="0" smtClean="0"/>
              <a:t> can’t help</a:t>
            </a:r>
            <a:r>
              <a:rPr lang="en-US" dirty="0"/>
              <a:t> </a:t>
            </a:r>
            <a:r>
              <a:rPr lang="en-US" dirty="0" smtClean="0"/>
              <a:t>                           20. can’t stand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9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474345"/>
            <a:ext cx="86868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Task 3: Put the verbs into the correct forms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1. He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decided …………….(study) biology.</a:t>
            </a: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2. I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dislike …………….. (wait)</a:t>
            </a: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3. I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promise ……………. (help) you tomorrow.</a:t>
            </a: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4. She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agreed ……………. (bring) the pudding to the dinner.</a:t>
            </a: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5. We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hope ………………(visit) Amsterdam next month.</a:t>
            </a: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6. We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suggested ………………(go) to the museum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75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6285" y="744415"/>
            <a:ext cx="7488115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7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I don’t fancy ……………….(go) out tonight.</a:t>
            </a: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8. She avoided ……………….( tell) him about her plans.</a:t>
            </a: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9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He enjoys ……………… (have) a bath in the evening.</a:t>
            </a:r>
          </a:p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10. She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kept …………….. (talk) during the film.</a:t>
            </a:r>
          </a:p>
          <a:p>
            <a:pPr lvl="0"/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59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161" y="624254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11.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I’m learning …………….(speak) English.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12. Do you mind ……………..(give) him a hand?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13. She helped me ……………… (carry) the suitcases.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14. I’ve finished ………………… (cook). Come and eat!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15. I would like ………………. (come) to the party with you.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0767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7400" y="970085"/>
            <a:ext cx="5257800" cy="4191000"/>
          </a:xfrm>
          <a:prstGeom prst="rect">
            <a:avLst/>
          </a:prstGeom>
          <a:noFill/>
          <a:ln/>
        </p:spPr>
      </p:pic>
      <p:sp>
        <p:nvSpPr>
          <p:cNvPr id="5" name="WordArt 4"/>
          <p:cNvSpPr>
            <a:spLocks noChangeArrowheads="1" noChangeShapeType="1" noTextEdit="1"/>
          </p:cNvSpPr>
          <p:nvPr/>
        </p:nvSpPr>
        <p:spPr bwMode="gray">
          <a:xfrm>
            <a:off x="838200" y="5161085"/>
            <a:ext cx="7848600" cy="1295400"/>
          </a:xfrm>
          <a:prstGeom prst="rect">
            <a:avLst/>
          </a:prstGeom>
        </p:spPr>
        <p:txBody>
          <a:bodyPr wrap="none" fromWordArt="1">
            <a:prstTxWarp prst="textDeflateInflate">
              <a:avLst>
                <a:gd name="adj" fmla="val 31824"/>
              </a:avLst>
            </a:prstTxWarp>
          </a:bodyPr>
          <a:lstStyle/>
          <a:p>
            <a:r>
              <a:rPr lang="vi-VN" sz="3600" b="1" kern="10" dirty="0" smtClean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Well-done</a:t>
            </a:r>
            <a:r>
              <a:rPr lang="en-US" sz="3600" b="1" kern="10" dirty="0" smtClean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1247</TotalTime>
  <Words>1240</Words>
  <Application>Microsoft Office PowerPoint</Application>
  <PresentationFormat>On-screen Show (4:3)</PresentationFormat>
  <Paragraphs>265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Times New Roman</vt:lpstr>
      <vt:lpstr>Wingdings</vt:lpstr>
      <vt:lpstr>Office Theme</vt:lpstr>
      <vt:lpstr>PowerPoint Presentation</vt:lpstr>
      <vt:lpstr>Unit 3: gerunds and infinitives</vt:lpstr>
      <vt:lpstr>Unit 3</vt:lpstr>
      <vt:lpstr>PowerPoint Presentation</vt:lpstr>
      <vt:lpstr>Task 2:  Complete the sentences with the infinitives or –ing forms of the verbs in brackets: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5: Incomplete sentences</vt:lpstr>
      <vt:lpstr> Part 5</vt:lpstr>
      <vt:lpstr> Part 5</vt:lpstr>
      <vt:lpstr>PowerPoint Presentation</vt:lpstr>
      <vt:lpstr> Part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Consolidation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tnh</dc:creator>
  <cp:lastModifiedBy>Microsoft</cp:lastModifiedBy>
  <cp:revision>92</cp:revision>
  <dcterms:created xsi:type="dcterms:W3CDTF">2016-11-02T03:02:45Z</dcterms:created>
  <dcterms:modified xsi:type="dcterms:W3CDTF">2017-10-09T00:30:54Z</dcterms:modified>
</cp:coreProperties>
</file>